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81" r:id="rId4"/>
    <p:sldId id="258" r:id="rId5"/>
    <p:sldId id="260" r:id="rId6"/>
    <p:sldId id="262" r:id="rId7"/>
    <p:sldId id="266" r:id="rId8"/>
    <p:sldId id="264" r:id="rId9"/>
    <p:sldId id="265" r:id="rId10"/>
    <p:sldId id="269" r:id="rId11"/>
    <p:sldId id="270" r:id="rId12"/>
    <p:sldId id="282" r:id="rId13"/>
    <p:sldId id="283" r:id="rId14"/>
    <p:sldId id="285" r:id="rId15"/>
    <p:sldId id="286" r:id="rId16"/>
    <p:sldId id="271" r:id="rId17"/>
    <p:sldId id="284" r:id="rId18"/>
    <p:sldId id="287" r:id="rId19"/>
    <p:sldId id="280" r:id="rId2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9" autoAdjust="0"/>
    <p:restoredTop sz="94660"/>
  </p:normalViewPr>
  <p:slideViewPr>
    <p:cSldViewPr>
      <p:cViewPr>
        <p:scale>
          <a:sx n="66" d="100"/>
          <a:sy n="66" d="100"/>
        </p:scale>
        <p:origin x="-7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F71A8-76AC-4C00-922E-0E982DE4FC39}" type="datetimeFigureOut">
              <a:rPr lang="pt-PT" smtClean="0"/>
              <a:pPr/>
              <a:t>15-05-2011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35A5C-221B-44BF-8F0B-75ACED1C9011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35A5C-221B-44BF-8F0B-75ACED1C9011}" type="slidenum">
              <a:rPr lang="pt-PT" smtClean="0"/>
              <a:pPr/>
              <a:t>1</a:t>
            </a:fld>
            <a:endParaRPr lang="pt-P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35A5C-221B-44BF-8F0B-75ACED1C9011}" type="slidenum">
              <a:rPr lang="pt-PT" smtClean="0"/>
              <a:pPr/>
              <a:t>10</a:t>
            </a:fld>
            <a:endParaRPr lang="pt-PT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35A5C-221B-44BF-8F0B-75ACED1C9011}" type="slidenum">
              <a:rPr lang="pt-PT" smtClean="0"/>
              <a:pPr/>
              <a:t>11</a:t>
            </a:fld>
            <a:endParaRPr lang="pt-PT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35A5C-221B-44BF-8F0B-75ACED1C9011}" type="slidenum">
              <a:rPr lang="pt-PT" smtClean="0"/>
              <a:pPr/>
              <a:t>12</a:t>
            </a:fld>
            <a:endParaRPr lang="pt-PT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35A5C-221B-44BF-8F0B-75ACED1C9011}" type="slidenum">
              <a:rPr lang="pt-PT" smtClean="0"/>
              <a:pPr/>
              <a:t>13</a:t>
            </a:fld>
            <a:endParaRPr lang="pt-PT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35A5C-221B-44BF-8F0B-75ACED1C9011}" type="slidenum">
              <a:rPr lang="pt-PT" smtClean="0"/>
              <a:pPr/>
              <a:t>14</a:t>
            </a:fld>
            <a:endParaRPr lang="pt-PT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35A5C-221B-44BF-8F0B-75ACED1C9011}" type="slidenum">
              <a:rPr lang="pt-PT" smtClean="0"/>
              <a:pPr/>
              <a:t>15</a:t>
            </a:fld>
            <a:endParaRPr lang="pt-PT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35A5C-221B-44BF-8F0B-75ACED1C9011}" type="slidenum">
              <a:rPr lang="pt-PT" smtClean="0"/>
              <a:pPr/>
              <a:t>16</a:t>
            </a:fld>
            <a:endParaRPr lang="pt-PT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35A5C-221B-44BF-8F0B-75ACED1C9011}" type="slidenum">
              <a:rPr lang="pt-PT" smtClean="0"/>
              <a:pPr/>
              <a:t>17</a:t>
            </a:fld>
            <a:endParaRPr lang="pt-PT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35A5C-221B-44BF-8F0B-75ACED1C9011}" type="slidenum">
              <a:rPr lang="pt-PT" smtClean="0"/>
              <a:pPr/>
              <a:t>18</a:t>
            </a:fld>
            <a:endParaRPr lang="pt-PT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35A5C-221B-44BF-8F0B-75ACED1C9011}" type="slidenum">
              <a:rPr lang="pt-PT" smtClean="0"/>
              <a:pPr/>
              <a:t>19</a:t>
            </a:fld>
            <a:endParaRPr lang="pt-P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35A5C-221B-44BF-8F0B-75ACED1C9011}" type="slidenum">
              <a:rPr lang="pt-PT" smtClean="0"/>
              <a:pPr/>
              <a:t>2</a:t>
            </a:fld>
            <a:endParaRPr lang="pt-P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35A5C-221B-44BF-8F0B-75ACED1C9011}" type="slidenum">
              <a:rPr lang="pt-PT" smtClean="0"/>
              <a:pPr/>
              <a:t>3</a:t>
            </a:fld>
            <a:endParaRPr lang="pt-PT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35A5C-221B-44BF-8F0B-75ACED1C9011}" type="slidenum">
              <a:rPr lang="pt-PT" smtClean="0"/>
              <a:pPr/>
              <a:t>4</a:t>
            </a:fld>
            <a:endParaRPr lang="pt-PT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35A5C-221B-44BF-8F0B-75ACED1C9011}" type="slidenum">
              <a:rPr lang="pt-PT" smtClean="0"/>
              <a:pPr/>
              <a:t>5</a:t>
            </a:fld>
            <a:endParaRPr lang="pt-PT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35A5C-221B-44BF-8F0B-75ACED1C9011}" type="slidenum">
              <a:rPr lang="pt-PT" smtClean="0"/>
              <a:pPr/>
              <a:t>6</a:t>
            </a:fld>
            <a:endParaRPr lang="pt-PT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35A5C-221B-44BF-8F0B-75ACED1C9011}" type="slidenum">
              <a:rPr lang="pt-PT" smtClean="0"/>
              <a:pPr/>
              <a:t>7</a:t>
            </a:fld>
            <a:endParaRPr lang="pt-PT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35A5C-221B-44BF-8F0B-75ACED1C9011}" type="slidenum">
              <a:rPr lang="pt-PT" smtClean="0"/>
              <a:pPr/>
              <a:t>8</a:t>
            </a:fld>
            <a:endParaRPr lang="pt-PT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35A5C-221B-44BF-8F0B-75ACED1C9011}" type="slidenum">
              <a:rPr lang="pt-PT" smtClean="0"/>
              <a:pPr/>
              <a:t>9</a:t>
            </a:fld>
            <a:endParaRPr lang="pt-P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835D-A44E-47DE-9E0B-6217BAC1A9F9}" type="datetimeFigureOut">
              <a:rPr lang="pt-PT" smtClean="0"/>
              <a:pPr/>
              <a:t>15-05-2011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8C04-E182-46AF-AB91-C8DC74608CB3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835D-A44E-47DE-9E0B-6217BAC1A9F9}" type="datetimeFigureOut">
              <a:rPr lang="pt-PT" smtClean="0"/>
              <a:pPr/>
              <a:t>15-05-2011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8C04-E182-46AF-AB91-C8DC74608CB3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835D-A44E-47DE-9E0B-6217BAC1A9F9}" type="datetimeFigureOut">
              <a:rPr lang="pt-PT" smtClean="0"/>
              <a:pPr/>
              <a:t>15-05-2011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8C04-E182-46AF-AB91-C8DC74608CB3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835D-A44E-47DE-9E0B-6217BAC1A9F9}" type="datetimeFigureOut">
              <a:rPr lang="pt-PT" smtClean="0"/>
              <a:pPr/>
              <a:t>15-05-2011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8C04-E182-46AF-AB91-C8DC74608CB3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835D-A44E-47DE-9E0B-6217BAC1A9F9}" type="datetimeFigureOut">
              <a:rPr lang="pt-PT" smtClean="0"/>
              <a:pPr/>
              <a:t>15-05-2011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8C04-E182-46AF-AB91-C8DC74608CB3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835D-A44E-47DE-9E0B-6217BAC1A9F9}" type="datetimeFigureOut">
              <a:rPr lang="pt-PT" smtClean="0"/>
              <a:pPr/>
              <a:t>15-05-2011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8C04-E182-46AF-AB91-C8DC74608CB3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835D-A44E-47DE-9E0B-6217BAC1A9F9}" type="datetimeFigureOut">
              <a:rPr lang="pt-PT" smtClean="0"/>
              <a:pPr/>
              <a:t>15-05-2011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8C04-E182-46AF-AB91-C8DC74608CB3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835D-A44E-47DE-9E0B-6217BAC1A9F9}" type="datetimeFigureOut">
              <a:rPr lang="pt-PT" smtClean="0"/>
              <a:pPr/>
              <a:t>15-05-2011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8C04-E182-46AF-AB91-C8DC74608CB3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835D-A44E-47DE-9E0B-6217BAC1A9F9}" type="datetimeFigureOut">
              <a:rPr lang="pt-PT" smtClean="0"/>
              <a:pPr/>
              <a:t>15-05-2011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8C04-E182-46AF-AB91-C8DC74608CB3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835D-A44E-47DE-9E0B-6217BAC1A9F9}" type="datetimeFigureOut">
              <a:rPr lang="pt-PT" smtClean="0"/>
              <a:pPr/>
              <a:t>15-05-2011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8C04-E182-46AF-AB91-C8DC74608CB3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835D-A44E-47DE-9E0B-6217BAC1A9F9}" type="datetimeFigureOut">
              <a:rPr lang="pt-PT" smtClean="0"/>
              <a:pPr/>
              <a:t>15-05-2011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8C04-E182-46AF-AB91-C8DC74608CB3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94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7835D-A44E-47DE-9E0B-6217BAC1A9F9}" type="datetimeFigureOut">
              <a:rPr lang="pt-PT" smtClean="0"/>
              <a:pPr/>
              <a:t>15-05-2011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58C04-E182-46AF-AB91-C8DC74608CB3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saofrancisco.com.br/alfa/fungos/reino-fungi-15.php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ladaweb.com/biologia/reinos/reino-protista" TargetMode="External"/><Relationship Id="rId5" Type="http://schemas.openxmlformats.org/officeDocument/2006/relationships/hyperlink" Target="http://www.coladaweb.com/biologia/reinos/reino-monera" TargetMode="External"/><Relationship Id="rId4" Type="http://schemas.openxmlformats.org/officeDocument/2006/relationships/hyperlink" Target="http://www.coladaweb.com/biologia/reinos/reino-animali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hotos1.hi5.com/0000/187/992/E607CF187992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723900" cy="952500"/>
          </a:xfrm>
          <a:prstGeom prst="rect">
            <a:avLst/>
          </a:prstGeom>
          <a:noFill/>
        </p:spPr>
      </p:pic>
      <p:sp>
        <p:nvSpPr>
          <p:cNvPr id="5" name="Rectângulo 4"/>
          <p:cNvSpPr/>
          <p:nvPr/>
        </p:nvSpPr>
        <p:spPr>
          <a:xfrm>
            <a:off x="755576" y="2060848"/>
            <a:ext cx="77251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PT" sz="36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Transporte de substâncias </a:t>
            </a:r>
          </a:p>
          <a:p>
            <a:pPr algn="ctr"/>
            <a:r>
              <a:rPr lang="pt-PT" sz="36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no diferentes reinos</a:t>
            </a:r>
            <a:endParaRPr lang="pt-PT" sz="36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179512" y="3789040"/>
            <a:ext cx="4277133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PT" sz="22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Trabalho realizado por:</a:t>
            </a:r>
            <a:endParaRPr lang="pt-PT" sz="22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395536" y="4509120"/>
            <a:ext cx="31470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PT" sz="20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Ruben machado nº20</a:t>
            </a:r>
            <a:endParaRPr lang="pt-PT" sz="40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323528" y="5301208"/>
            <a:ext cx="331693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PT" sz="20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Fernando júnior nº28</a:t>
            </a:r>
            <a:endParaRPr lang="pt-PT" sz="20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http://carlosdinis.paginas.sapo.pt/bandeiras/portugal0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293096"/>
            <a:ext cx="1101722" cy="648072"/>
          </a:xfrm>
          <a:prstGeom prst="rect">
            <a:avLst/>
          </a:prstGeom>
          <a:noFill/>
        </p:spPr>
      </p:pic>
      <p:pic>
        <p:nvPicPr>
          <p:cNvPr id="3078" name="Picture 6" descr="http://carlosdinis.paginas.sapo.pt/bandeiras/caboverde0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5013177"/>
            <a:ext cx="1143000" cy="720080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5796136" y="5877272"/>
            <a:ext cx="334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Professora: Elvira Monteiro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259632" y="47667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Escola Secundária São João da Talha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células:  </a:t>
            </a:r>
            <a:r>
              <a:rPr lang="pt-PT" sz="2800" dirty="0" smtClean="0"/>
              <a:t>eucarióticas </a:t>
            </a:r>
            <a:endParaRPr lang="pt-PT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P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Organização celular: </a:t>
            </a:r>
            <a:r>
              <a:rPr lang="pt-PT" sz="2800" dirty="0" smtClean="0"/>
              <a:t>pluricelulares</a:t>
            </a:r>
            <a:endParaRPr lang="pt-PT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P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Nutrição: </a:t>
            </a:r>
            <a:r>
              <a:rPr lang="pt-PT" sz="2800" dirty="0" smtClean="0"/>
              <a:t>autotróficos( fotossíntese ) </a:t>
            </a:r>
          </a:p>
          <a:p>
            <a:r>
              <a:rPr lang="pt-P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Interacção nos ecossistemas</a:t>
            </a:r>
            <a:r>
              <a:rPr lang="pt-PT" sz="2800" dirty="0" smtClean="0"/>
              <a:t>: produtores</a:t>
            </a:r>
          </a:p>
          <a:p>
            <a:r>
              <a:rPr lang="pt-P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Exemplos</a:t>
            </a:r>
            <a:r>
              <a:rPr lang="pt-PT" sz="2800" dirty="0" smtClean="0"/>
              <a:t>: flores</a:t>
            </a:r>
          </a:p>
          <a:p>
            <a:endParaRPr lang="pt-PT" sz="2800" dirty="0" smtClean="0"/>
          </a:p>
          <a:p>
            <a:pPr>
              <a:buNone/>
            </a:pPr>
            <a:r>
              <a:rPr lang="pt-PT" sz="2800" dirty="0" smtClean="0"/>
              <a:t>O transporte é realizado por </a:t>
            </a:r>
          </a:p>
          <a:p>
            <a:pPr>
              <a:buNone/>
            </a:pPr>
            <a:r>
              <a:rPr lang="pt-PT" sz="2800" dirty="0" smtClean="0"/>
              <a:t>      dois sistemas de vasos</a:t>
            </a:r>
          </a:p>
          <a:p>
            <a:pPr>
              <a:buNone/>
            </a:pPr>
            <a:r>
              <a:rPr lang="pt-PT" sz="2800" dirty="0" smtClean="0"/>
              <a:t>diferentes: </a:t>
            </a:r>
            <a:r>
              <a:rPr lang="pt-PT" sz="2800" dirty="0" err="1" smtClean="0"/>
              <a:t>Xilema</a:t>
            </a:r>
            <a:r>
              <a:rPr lang="pt-PT" sz="2800" dirty="0" smtClean="0"/>
              <a:t> e </a:t>
            </a:r>
            <a:r>
              <a:rPr lang="pt-PT" sz="2800" dirty="0" err="1" smtClean="0"/>
              <a:t>Floema</a:t>
            </a:r>
            <a:endParaRPr lang="pt-PT" sz="2800" dirty="0" smtClean="0"/>
          </a:p>
          <a:p>
            <a:endParaRPr lang="pt-PT" sz="2800" dirty="0"/>
          </a:p>
        </p:txBody>
      </p:sp>
      <p:sp>
        <p:nvSpPr>
          <p:cNvPr id="5" name="Rectângulo 4"/>
          <p:cNvSpPr/>
          <p:nvPr/>
        </p:nvSpPr>
        <p:spPr>
          <a:xfrm>
            <a:off x="2123728" y="332656"/>
            <a:ext cx="4764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PT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Reino plantae</a:t>
            </a:r>
            <a:endParaRPr lang="pt-PT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789040"/>
            <a:ext cx="2988506" cy="249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95536" y="1700808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xilema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circulam a água e os sais minerais da raiz até as folhas. O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Xilema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é constituído por 4 células:</a:t>
            </a:r>
          </a:p>
          <a:p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Elementos Condutores</a:t>
            </a:r>
          </a:p>
          <a:p>
            <a:pPr lvl="1">
              <a:buFont typeface="Arial" pitchFamily="34" charset="0"/>
              <a:buChar char="•"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Elementos de Vaso</a:t>
            </a:r>
          </a:p>
          <a:p>
            <a:pPr lvl="1">
              <a:buFont typeface="Arial" pitchFamily="34" charset="0"/>
              <a:buChar char="•"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Tracóides</a:t>
            </a: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Fibras lenhosas</a:t>
            </a:r>
          </a:p>
          <a:p>
            <a:pPr>
              <a:buFont typeface="Arial" pitchFamily="34" charset="0"/>
              <a:buChar char="•"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Parênquima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lenhoso (única célula viva no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Xilema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83568" y="4581128"/>
            <a:ext cx="58326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O transporte no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xilema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pode ser explicado através de duas hipóteses:</a:t>
            </a:r>
          </a:p>
          <a:p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Hipótese da pressão radicular</a:t>
            </a:r>
          </a:p>
          <a:p>
            <a:pPr>
              <a:buFont typeface="Arial" pitchFamily="34" charset="0"/>
              <a:buChar char="•"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 Hipótese da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tensão-coesão-adesão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763777" y="332656"/>
            <a:ext cx="7484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PT" sz="5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Transporte no </a:t>
            </a:r>
            <a:r>
              <a:rPr lang="pt-PT" sz="54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xilema</a:t>
            </a:r>
            <a:endParaRPr lang="pt-PT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9218" name="Picture 2" descr="C:\Users\Fabio\Pictures\xilema_floema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636912"/>
            <a:ext cx="2530500" cy="342361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319579" y="332656"/>
            <a:ext cx="83728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PT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Hipótese da pressão radicular</a:t>
            </a:r>
            <a:endParaRPr lang="pt-PT" sz="48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99592" y="1628800"/>
            <a:ext cx="74168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A ascensão de água pode ser explicada devido à ocorrência de forças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osmóticas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. A acumulação de iões nas células da raiz faz com que a água entre para a planta, e a água irá ascender na planta devido à pressão feita na raiz. A entrada dos iões na célula da raiz realiza-se através de transporte activo.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284984"/>
            <a:ext cx="2592287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362859" y="332656"/>
            <a:ext cx="82862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PT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Hipótese da </a:t>
            </a:r>
            <a:r>
              <a:rPr lang="pt-PT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tensão-coesão-adesão</a:t>
            </a:r>
            <a:endParaRPr lang="pt-PT" sz="40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67544" y="1412776"/>
            <a:ext cx="51845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As forças de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tensão-coesão-adesão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criam uma coluna de água ao longo do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xilema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, que se move num sentido ascendente, graças à transpiração realizada ao nível das folhas. Devido a polaridade as moléculas de água, estas ligam-se entre si criando pontes de hidrogénio, ficando unidas. As moléculas de água ainda se conseguem ligar às substancias da parede do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xilema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graças a forças de coesão.</a:t>
            </a:r>
          </a:p>
          <a:p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Uma vez que a água e os sais minerais nela dissolvidos chegam as folhas, o processo de fotossíntese tem inicio, tornando matéria inorgânica em matéria orgânica.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196752"/>
            <a:ext cx="306433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660062" y="332656"/>
            <a:ext cx="7691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PT" sz="5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Transporte no </a:t>
            </a:r>
            <a:r>
              <a:rPr lang="pt-PT" sz="54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Floema</a:t>
            </a:r>
            <a:endParaRPr lang="pt-PT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395536" y="1556792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Floema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circulam a seiva elaborada e a água das folhas até aos órgãos da planta. O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Floema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é constituído por 4 células:</a:t>
            </a:r>
          </a:p>
          <a:p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Células dos tubos crivosos</a:t>
            </a:r>
          </a:p>
          <a:p>
            <a:pPr>
              <a:buFont typeface="Arial" pitchFamily="34" charset="0"/>
              <a:buChar char="•"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Células de companhia</a:t>
            </a:r>
          </a:p>
          <a:p>
            <a:pPr>
              <a:buFont typeface="Arial" pitchFamily="34" charset="0"/>
              <a:buChar char="•"/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Fibras</a:t>
            </a:r>
          </a:p>
          <a:p>
            <a:pPr>
              <a:buFont typeface="Arial" pitchFamily="34" charset="0"/>
              <a:buChar char="•"/>
            </a:pP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Parênquima</a:t>
            </a: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39552" y="4437112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Uma das hipóteses que explica o transporte realizado no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floema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é a </a:t>
            </a: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Hipótese do Fluxo de Massa.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Users\Fabio\Desktop\Sem Títul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708920"/>
            <a:ext cx="1983140" cy="370572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610524" y="332656"/>
            <a:ext cx="77909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PT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Hipótese do fluxo de massa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3528" y="1484784"/>
            <a:ext cx="57606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Os glícidos produzidos na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fotossintese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são convertidos em sacarose antes de entrarem no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floema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, onde serão transportados para locais onde serão armazenados ou gastos. A passagem da sacarose das células da folha para as células de companhia realiza-se por transporte activo.</a:t>
            </a:r>
          </a:p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De seguida, a sacarose passa das células de companhia para os elementos de tubos crivosos. A acumulação de sacarose nas células de tubos crivosos provoca a entrada de agua, vinda do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xilema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, levando a célula a ficar túrgida. A pressão causada pela turgescência obriga a sacarose a deslocar-se pelas placas crivosas para a célula seguinte do tubo, e assim sucessivamente. A sacarose, ao chegar ao local onde é armazenada ou gasta, converte-se novamente em glícidos.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628800"/>
            <a:ext cx="2698601" cy="401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628801"/>
            <a:ext cx="8964488" cy="3168352"/>
          </a:xfrm>
        </p:spPr>
        <p:txBody>
          <a:bodyPr>
            <a:normAutofit/>
          </a:bodyPr>
          <a:lstStyle/>
          <a:p>
            <a:r>
              <a:rPr lang="pt-PT" sz="2800" dirty="0" smtClean="0"/>
              <a:t> </a:t>
            </a:r>
            <a:r>
              <a:rPr lang="pt-P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células:  </a:t>
            </a:r>
            <a:r>
              <a:rPr lang="pt-PT" sz="2800" dirty="0" smtClean="0"/>
              <a:t>eucarióticas </a:t>
            </a:r>
            <a:endParaRPr lang="pt-PT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P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Organização celular: </a:t>
            </a:r>
            <a:r>
              <a:rPr lang="pt-PT" sz="2800" dirty="0" smtClean="0"/>
              <a:t>pluricelulares</a:t>
            </a:r>
            <a:endParaRPr lang="pt-PT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P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Nutrição: </a:t>
            </a:r>
            <a:r>
              <a:rPr lang="pt-PT" sz="2800" dirty="0" err="1" smtClean="0"/>
              <a:t>heterotróficos</a:t>
            </a:r>
            <a:r>
              <a:rPr lang="pt-PT" sz="2800" dirty="0" smtClean="0"/>
              <a:t> ( ingestão ) </a:t>
            </a:r>
          </a:p>
          <a:p>
            <a:r>
              <a:rPr lang="pt-P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Interacção nos ecossistemas</a:t>
            </a:r>
            <a:r>
              <a:rPr lang="pt-PT" sz="2800" dirty="0" smtClean="0"/>
              <a:t>: macroconsumidores</a:t>
            </a:r>
          </a:p>
          <a:p>
            <a:r>
              <a:rPr lang="pt-P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Exemplos</a:t>
            </a:r>
            <a:r>
              <a:rPr lang="pt-PT" sz="2800" dirty="0" smtClean="0"/>
              <a:t>: Peixes; Aves.</a:t>
            </a:r>
          </a:p>
          <a:p>
            <a:endParaRPr lang="pt-PT" sz="2800" dirty="0" smtClean="0"/>
          </a:p>
          <a:p>
            <a:endParaRPr lang="pt-PT" dirty="0"/>
          </a:p>
        </p:txBody>
      </p:sp>
      <p:sp>
        <p:nvSpPr>
          <p:cNvPr id="4" name="Rectângulo 3"/>
          <p:cNvSpPr/>
          <p:nvPr/>
        </p:nvSpPr>
        <p:spPr>
          <a:xfrm>
            <a:off x="1835696" y="332656"/>
            <a:ext cx="5163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PT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Reino animalia</a:t>
            </a:r>
            <a:endParaRPr lang="pt-PT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Picture 2" descr="http://3.bp.blogspot.com/_oX_EQp1_A5k/TMcV3JYXKbI/AAAAAAAAACo/8g3TpBpSAFQ/s1600/peix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293096"/>
            <a:ext cx="2276872" cy="2276872"/>
          </a:xfrm>
          <a:prstGeom prst="rect">
            <a:avLst/>
          </a:prstGeom>
          <a:noFill/>
        </p:spPr>
      </p:pic>
      <p:pic>
        <p:nvPicPr>
          <p:cNvPr id="6" name="Picture 2" descr="http://4.bp.blogspot.com/_DQIstygI85Y/SwLVW7SsyfI/AAAAAAAAAAc/4Wt2rko7B_A/s1600/av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789040"/>
            <a:ext cx="2232248" cy="272215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55576" y="620688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Seres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heterotróficos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macroconsumidores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) que obtêm matéria por ingestão. No reino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Animalia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, os seres vivos podem ter sistema de transporte (o transporte é realizado pelo sistema circulatório, podendo este ser classificado em completo – circula no sangue, nunca saindo dos vasos sanguíneos – e incompleto – circula a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Hemolinfa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, que abandona os vasos e dirige-se para o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hemocélio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) ou não o ter que (o transporte é realizado por um processo de difusão simples, devido às células se encontrarem em contacto directo com o meio). </a:t>
            </a:r>
          </a:p>
        </p:txBody>
      </p:sp>
      <p:pic>
        <p:nvPicPr>
          <p:cNvPr id="11266" name="Picture 2" descr="C:\Users\Fabio\Pictures\MULTID~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437112"/>
            <a:ext cx="2105937" cy="1923217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645024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509120"/>
            <a:ext cx="2808312" cy="210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662149" y="332656"/>
            <a:ext cx="37643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PT" sz="5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Conclusão</a:t>
            </a:r>
            <a:endParaRPr lang="pt-PT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27584" y="1412776"/>
            <a:ext cx="73448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latin typeface="Arial" pitchFamily="34" charset="0"/>
                <a:cs typeface="Arial" pitchFamily="34" charset="0"/>
              </a:rPr>
              <a:t>Para cada reino, existem uma forma diferente de obter a matéria e de transporta-la, embora que em alguns reinos sejam bastante parecidos.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06896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077072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>
                <a:solidFill>
                  <a:srgbClr val="FF0000"/>
                </a:solidFill>
              </a:rPr>
              <a:t>Netgrafia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9552" y="1412776"/>
            <a:ext cx="8208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u="sng" dirty="0" smtClean="0">
                <a:latin typeface="Arial" pitchFamily="34" charset="0"/>
                <a:cs typeface="Arial" pitchFamily="34" charset="0"/>
                <a:hlinkClick r:id="rId3"/>
              </a:rPr>
              <a:t>http://www.portalsaofrancisco.com.br/alfa/fungos/reino-fungi-15.php</a:t>
            </a: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2000" u="sng" dirty="0" smtClean="0">
                <a:latin typeface="Arial" pitchFamily="34" charset="0"/>
                <a:cs typeface="Arial" pitchFamily="34" charset="0"/>
                <a:hlinkClick r:id="rId4"/>
              </a:rPr>
              <a:t>http://www.coladaweb.com/biologia/reinos/reino-animalia</a:t>
            </a:r>
            <a:r>
              <a:rPr lang="pt-PT" sz="20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PT" sz="2000" dirty="0" smtClean="0">
                <a:latin typeface="Arial" pitchFamily="34" charset="0"/>
                <a:cs typeface="Arial" pitchFamily="34" charset="0"/>
                <a:hlinkClick r:id="rId5"/>
              </a:rPr>
              <a:t>http://www.coladaweb.com/biologia/reinos/reino-monera</a:t>
            </a: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2000" dirty="0" smtClean="0">
                <a:latin typeface="Arial" pitchFamily="34" charset="0"/>
                <a:cs typeface="Arial" pitchFamily="34" charset="0"/>
                <a:hlinkClick r:id="rId6"/>
              </a:rPr>
              <a:t>http://www.coladaweb.com/biologia/reinos/reino-protista</a:t>
            </a: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11560" y="28529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Bibliografia</a:t>
            </a:r>
            <a:endParaRPr kumimoji="0" lang="pt-PT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3568" y="4149080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Manual Escolar:</a:t>
            </a:r>
          </a:p>
          <a:p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Biologia 10, Osório Matias | Pedro Martins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3268723" y="332656"/>
            <a:ext cx="2151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PT" sz="5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índice</a:t>
            </a:r>
            <a:endParaRPr lang="pt-PT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899592" y="2492896"/>
            <a:ext cx="32993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PT" sz="36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Reino monera</a:t>
            </a:r>
            <a:endParaRPr lang="pt-PT" sz="36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4932040" y="5445224"/>
            <a:ext cx="35060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PT" sz="36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Reino animalia</a:t>
            </a:r>
            <a:endParaRPr lang="pt-PT" sz="36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1619672" y="3212976"/>
            <a:ext cx="33561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PT" sz="36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Reino protista</a:t>
            </a:r>
            <a:endParaRPr lang="pt-PT" sz="36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2915816" y="3933056"/>
            <a:ext cx="27494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PT" sz="36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Reino fungi</a:t>
            </a:r>
            <a:endParaRPr lang="pt-PT" sz="36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3779912" y="4653136"/>
            <a:ext cx="32373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PT" sz="36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Reino plantae</a:t>
            </a:r>
            <a:endParaRPr lang="pt-PT" sz="36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251520" y="1772816"/>
            <a:ext cx="28332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PT" sz="36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Introdução</a:t>
            </a:r>
            <a:endParaRPr lang="pt-PT" sz="36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83568" y="1340768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Com este trabalho procuramos saber como se efectua o transporte de substâncias em cada reino: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Monera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Protista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Fungi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Plantae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Animalia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Existem seres unicelulares e pluricelulares, com organismos mais complexos ou menos complexos, sendo assim, o transporte de substâncias não e igual para todos eles.</a:t>
            </a:r>
          </a:p>
        </p:txBody>
      </p:sp>
      <p:pic>
        <p:nvPicPr>
          <p:cNvPr id="1027" name="Picture 3" descr="C:\Users\Fabio\Desktop\Sem Títul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996952"/>
            <a:ext cx="2808312" cy="3588968"/>
          </a:xfrm>
          <a:prstGeom prst="rect">
            <a:avLst/>
          </a:prstGeom>
          <a:noFill/>
        </p:spPr>
      </p:pic>
      <p:sp>
        <p:nvSpPr>
          <p:cNvPr id="8" name="Rectângulo 7"/>
          <p:cNvSpPr/>
          <p:nvPr/>
        </p:nvSpPr>
        <p:spPr>
          <a:xfrm>
            <a:off x="467544" y="332656"/>
            <a:ext cx="4153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PT" sz="5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Introdução</a:t>
            </a:r>
            <a:endParaRPr lang="pt-PT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Autofit/>
          </a:bodyPr>
          <a:lstStyle/>
          <a:p>
            <a:r>
              <a:rPr lang="pt-P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células</a:t>
            </a:r>
            <a:r>
              <a:rPr lang="pt-PT" dirty="0" smtClean="0"/>
              <a:t>: procarióticas  </a:t>
            </a:r>
          </a:p>
          <a:p>
            <a:r>
              <a:rPr lang="pt-P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Organização celular</a:t>
            </a:r>
            <a:r>
              <a:rPr lang="pt-PT" dirty="0" smtClean="0"/>
              <a:t>: unicelulares </a:t>
            </a:r>
          </a:p>
          <a:p>
            <a:r>
              <a:rPr lang="pt-P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Nutrição: </a:t>
            </a:r>
            <a:r>
              <a:rPr lang="pt-PT" dirty="0" smtClean="0"/>
              <a:t>autotróficos( fotossíntese e </a:t>
            </a:r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quimiossíntese) e </a:t>
            </a:r>
            <a:r>
              <a:rPr lang="pt-PT" dirty="0" smtClean="0"/>
              <a:t>heterotróficos</a:t>
            </a:r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t-PT" dirty="0" smtClean="0"/>
              <a:t> absorção)</a:t>
            </a:r>
          </a:p>
          <a:p>
            <a:r>
              <a:rPr lang="pt-P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Interacção nos ecossistemas</a:t>
            </a:r>
            <a:r>
              <a:rPr lang="pt-PT" dirty="0" smtClean="0"/>
              <a:t>: produtores e microconsumidores </a:t>
            </a:r>
          </a:p>
          <a:p>
            <a:r>
              <a:rPr lang="pt-P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Exemplos</a:t>
            </a:r>
            <a:r>
              <a:rPr lang="pt-PT" dirty="0" smtClean="0"/>
              <a:t>: bactérias do iogurte </a:t>
            </a:r>
          </a:p>
          <a:p>
            <a:pPr>
              <a:buNone/>
            </a:pPr>
            <a:endParaRPr lang="pt-PT" sz="2400" dirty="0" smtClean="0"/>
          </a:p>
        </p:txBody>
      </p:sp>
      <p:sp>
        <p:nvSpPr>
          <p:cNvPr id="4" name="Rectângulo 3"/>
          <p:cNvSpPr/>
          <p:nvPr/>
        </p:nvSpPr>
        <p:spPr>
          <a:xfrm>
            <a:off x="1907704" y="332656"/>
            <a:ext cx="48574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PT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Reino monera</a:t>
            </a:r>
            <a:endParaRPr lang="pt-PT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Picture 2" descr="http://2.bp.blogspot.com/-z7kMQzXGvNQ/TZT7bx7irgI/AAAAAAAAABc/LUtsuKnKUTM/s1600/reino-mon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293096"/>
            <a:ext cx="2520280" cy="218326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683568" y="1268760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 smtClean="0">
                <a:latin typeface="Arial" pitchFamily="34" charset="0"/>
                <a:cs typeface="Arial" pitchFamily="34" charset="0"/>
              </a:rPr>
              <a:t>No Reino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Monera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, os seres heterotróficos (microconsumidores) obtêm nutrientes para o interior da célula através da absorção. O transporte destes nutrientes realiza-se por difusão simples.</a:t>
            </a:r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140968"/>
            <a:ext cx="3652800" cy="292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>
            <a:normAutofit/>
          </a:bodyPr>
          <a:lstStyle/>
          <a:p>
            <a:r>
              <a:rPr lang="pt-P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células:  </a:t>
            </a:r>
            <a:r>
              <a:rPr lang="pt-PT" sz="2800" dirty="0" smtClean="0"/>
              <a:t>eucarióticas </a:t>
            </a:r>
            <a:endParaRPr lang="pt-PT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P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Organização celular: </a:t>
            </a:r>
            <a:r>
              <a:rPr lang="pt-PT" sz="2800" dirty="0" smtClean="0"/>
              <a:t>unicelulares e pluricelulares</a:t>
            </a:r>
            <a:endParaRPr lang="pt-PT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P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Nutrição: </a:t>
            </a:r>
            <a:r>
              <a:rPr lang="pt-PT" sz="2800" dirty="0" smtClean="0"/>
              <a:t>autotróficos (fotossíntese) heterotróficos( absorção e ingestão)  </a:t>
            </a:r>
          </a:p>
          <a:p>
            <a:r>
              <a:rPr lang="pt-P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Interacção nos ecossistemas</a:t>
            </a:r>
            <a:r>
              <a:rPr lang="pt-PT" sz="2800" dirty="0" smtClean="0"/>
              <a:t>: produtores, microconsumidores e macroconsumidores</a:t>
            </a:r>
          </a:p>
          <a:p>
            <a:r>
              <a:rPr lang="pt-P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Exemplos</a:t>
            </a:r>
            <a:r>
              <a:rPr lang="pt-PT" sz="2800" dirty="0" smtClean="0"/>
              <a:t>: amibas</a:t>
            </a:r>
            <a:endParaRPr lang="pt-PT" sz="2800" dirty="0"/>
          </a:p>
        </p:txBody>
      </p:sp>
      <p:sp>
        <p:nvSpPr>
          <p:cNvPr id="4" name="Rectângulo 3"/>
          <p:cNvSpPr/>
          <p:nvPr/>
        </p:nvSpPr>
        <p:spPr>
          <a:xfrm>
            <a:off x="1907704" y="404664"/>
            <a:ext cx="5096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PT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Reino protista </a:t>
            </a:r>
            <a:endParaRPr lang="pt-PT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Picture 2" descr="http://2.bp.blogspot.com/-5QDsvBKho8w/TaWKZOEi-MI/AAAAAAAABOA/POekUUPqOP4/s320/protis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365104"/>
            <a:ext cx="2196752" cy="214127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83568" y="83671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Na sua maioria, o reino </a:t>
            </a:r>
            <a:r>
              <a:rPr lang="pt-PT" sz="2000" dirty="0" err="1" smtClean="0">
                <a:latin typeface="Arial" pitchFamily="34" charset="0"/>
                <a:cs typeface="Arial" pitchFamily="34" charset="0"/>
              </a:rPr>
              <a:t>Protista</a:t>
            </a:r>
            <a:r>
              <a:rPr lang="pt-PT" sz="2000" dirty="0" smtClean="0">
                <a:latin typeface="Arial" pitchFamily="34" charset="0"/>
                <a:cs typeface="Arial" pitchFamily="34" charset="0"/>
              </a:rPr>
              <a:t> e constituído por seres unicelulares, porém existem seres pluricelulares de organização simples. </a:t>
            </a:r>
          </a:p>
          <a:p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2000" dirty="0" smtClean="0">
                <a:latin typeface="Arial" pitchFamily="34" charset="0"/>
                <a:cs typeface="Arial" pitchFamily="34" charset="0"/>
              </a:rPr>
              <a:t>Obtêm matéria através de um processo denominado de fagocitose, e o transporte é realizado através de uma difusão simples. O controle de água e feito através de um processo  denominado Osmose.</a:t>
            </a:r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284984"/>
            <a:ext cx="4585692" cy="261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células:  </a:t>
            </a:r>
            <a:r>
              <a:rPr lang="pt-PT" sz="2800" dirty="0" smtClean="0"/>
              <a:t>eucarióticas </a:t>
            </a:r>
            <a:endParaRPr lang="pt-PT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P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Organização celular: </a:t>
            </a:r>
            <a:r>
              <a:rPr lang="pt-PT" sz="2800" dirty="0" smtClean="0"/>
              <a:t>pluricelulares, alguns unicelulares</a:t>
            </a:r>
            <a:endParaRPr lang="pt-PT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P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Nutrição: </a:t>
            </a:r>
            <a:r>
              <a:rPr lang="pt-PT" sz="2800" dirty="0" err="1" smtClean="0"/>
              <a:t>heterotrófica</a:t>
            </a:r>
            <a:r>
              <a:rPr lang="pt-PT" sz="2800" dirty="0" smtClean="0"/>
              <a:t> ( absorção )  </a:t>
            </a:r>
          </a:p>
          <a:p>
            <a:r>
              <a:rPr lang="pt-P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Interacção nos ecossistemas</a:t>
            </a:r>
            <a:r>
              <a:rPr lang="pt-PT" sz="2800" dirty="0" smtClean="0"/>
              <a:t>: microconsumidores</a:t>
            </a:r>
          </a:p>
          <a:p>
            <a:r>
              <a:rPr lang="pt-P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Exemplos</a:t>
            </a:r>
            <a:r>
              <a:rPr lang="pt-PT" sz="2800" dirty="0" smtClean="0"/>
              <a:t>: </a:t>
            </a:r>
            <a:r>
              <a:rPr lang="pt-PT" sz="2800" dirty="0" err="1" smtClean="0"/>
              <a:t>penicillium</a:t>
            </a:r>
            <a:endParaRPr lang="pt-PT" sz="2800" dirty="0" smtClean="0"/>
          </a:p>
          <a:p>
            <a:endParaRPr lang="pt-PT" sz="2400" dirty="0"/>
          </a:p>
        </p:txBody>
      </p:sp>
      <p:sp>
        <p:nvSpPr>
          <p:cNvPr id="4" name="Rectângulo 3"/>
          <p:cNvSpPr/>
          <p:nvPr/>
        </p:nvSpPr>
        <p:spPr>
          <a:xfrm>
            <a:off x="2411760" y="404664"/>
            <a:ext cx="4187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PT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Reino fungi </a:t>
            </a:r>
            <a:endParaRPr lang="pt-PT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Picture 2" descr="http://www.brasilescola.com/upload/e/d8f3fungi-pics1-04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221088"/>
            <a:ext cx="2016224" cy="23406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55576" y="476672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latin typeface="Arial" pitchFamily="34" charset="0"/>
                <a:cs typeface="Arial" pitchFamily="34" charset="0"/>
              </a:rPr>
              <a:t>O fungo lança no ambiente enzimas digestivas, que desdobram moléculas orgânicas complexas (macromoléculas) em moléculas menores (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micromoléculas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) e que são, então, absorvidas. O transporte das substâncias ocorre por Osmose e difusão facilitada, sendo estas realizadas ao mesmo tempo, através de uma corrente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citoplasmática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 que ocorre nas </a:t>
            </a:r>
            <a:r>
              <a:rPr lang="pt-PT" sz="2400" dirty="0" err="1" smtClean="0">
                <a:latin typeface="Arial" pitchFamily="34" charset="0"/>
                <a:cs typeface="Arial" pitchFamily="34" charset="0"/>
              </a:rPr>
              <a:t>hifas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P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284984"/>
            <a:ext cx="2702568" cy="328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968</Words>
  <Application>Microsoft Office PowerPoint</Application>
  <PresentationFormat>Apresentação no Ecrã (4:3)</PresentationFormat>
  <Paragraphs>116</Paragraphs>
  <Slides>19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19</vt:i4>
      </vt:variant>
    </vt:vector>
  </HeadingPairs>
  <TitlesOfParts>
    <vt:vector size="20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Netgrafia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Valued Acer Customer</dc:creator>
  <cp:lastModifiedBy>Valued Acer Customer</cp:lastModifiedBy>
  <cp:revision>79</cp:revision>
  <dcterms:created xsi:type="dcterms:W3CDTF">2011-05-10T21:50:40Z</dcterms:created>
  <dcterms:modified xsi:type="dcterms:W3CDTF">2011-05-15T22:33:32Z</dcterms:modified>
</cp:coreProperties>
</file>